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3" r:id="rId5"/>
    <p:sldId id="262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Sheet1!$H$1</c:f>
              <c:strCache>
                <c:ptCount val="1"/>
                <c:pt idx="0">
                  <c:v>test mark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Sheet1!$G$2:$G$23</c:f>
              <c:numCache>
                <c:formatCode>General</c:formatCode>
                <c:ptCount val="22"/>
                <c:pt idx="0">
                  <c:v>20</c:v>
                </c:pt>
                <c:pt idx="1">
                  <c:v>25</c:v>
                </c:pt>
                <c:pt idx="2">
                  <c:v>5</c:v>
                </c:pt>
                <c:pt idx="3">
                  <c:v>3</c:v>
                </c:pt>
                <c:pt idx="4">
                  <c:v>0</c:v>
                </c:pt>
                <c:pt idx="5">
                  <c:v>8</c:v>
                </c:pt>
                <c:pt idx="6">
                  <c:v>13</c:v>
                </c:pt>
                <c:pt idx="7">
                  <c:v>12.5</c:v>
                </c:pt>
                <c:pt idx="8">
                  <c:v>10.5</c:v>
                </c:pt>
                <c:pt idx="9">
                  <c:v>16.75</c:v>
                </c:pt>
                <c:pt idx="10">
                  <c:v>4</c:v>
                </c:pt>
                <c:pt idx="11">
                  <c:v>8</c:v>
                </c:pt>
                <c:pt idx="12">
                  <c:v>15</c:v>
                </c:pt>
                <c:pt idx="13">
                  <c:v>23</c:v>
                </c:pt>
                <c:pt idx="14">
                  <c:v>18</c:v>
                </c:pt>
                <c:pt idx="15">
                  <c:v>11</c:v>
                </c:pt>
                <c:pt idx="16">
                  <c:v>6</c:v>
                </c:pt>
                <c:pt idx="17">
                  <c:v>21</c:v>
                </c:pt>
                <c:pt idx="18">
                  <c:v>5.5</c:v>
                </c:pt>
              </c:numCache>
            </c:numRef>
          </c:xVal>
          <c:yVal>
            <c:numRef>
              <c:f>Sheet1!$H$2:$H$23</c:f>
              <c:numCache>
                <c:formatCode>General</c:formatCode>
                <c:ptCount val="22"/>
                <c:pt idx="0">
                  <c:v>50</c:v>
                </c:pt>
                <c:pt idx="1">
                  <c:v>55</c:v>
                </c:pt>
                <c:pt idx="2">
                  <c:v>95</c:v>
                </c:pt>
                <c:pt idx="3">
                  <c:v>92</c:v>
                </c:pt>
                <c:pt idx="4">
                  <c:v>90</c:v>
                </c:pt>
                <c:pt idx="5">
                  <c:v>75</c:v>
                </c:pt>
                <c:pt idx="6">
                  <c:v>62</c:v>
                </c:pt>
                <c:pt idx="7">
                  <c:v>63</c:v>
                </c:pt>
                <c:pt idx="8">
                  <c:v>70</c:v>
                </c:pt>
                <c:pt idx="9">
                  <c:v>58</c:v>
                </c:pt>
                <c:pt idx="10">
                  <c:v>86</c:v>
                </c:pt>
                <c:pt idx="11">
                  <c:v>82</c:v>
                </c:pt>
                <c:pt idx="12">
                  <c:v>65</c:v>
                </c:pt>
                <c:pt idx="13">
                  <c:v>59</c:v>
                </c:pt>
                <c:pt idx="14">
                  <c:v>56</c:v>
                </c:pt>
                <c:pt idx="15">
                  <c:v>73</c:v>
                </c:pt>
                <c:pt idx="16">
                  <c:v>84</c:v>
                </c:pt>
                <c:pt idx="17">
                  <c:v>55</c:v>
                </c:pt>
                <c:pt idx="18">
                  <c:v>80</c:v>
                </c:pt>
              </c:numCache>
            </c:numRef>
          </c:yVal>
        </c:ser>
        <c:axId val="67343488"/>
        <c:axId val="67353600"/>
      </c:scatterChart>
      <c:valAx>
        <c:axId val="67343488"/>
        <c:scaling>
          <c:orientation val="minMax"/>
        </c:scaling>
        <c:axPos val="b"/>
        <c:numFmt formatCode="General" sourceLinked="1"/>
        <c:tickLblPos val="none"/>
        <c:crossAx val="67353600"/>
        <c:crosses val="autoZero"/>
        <c:crossBetween val="midCat"/>
      </c:valAx>
      <c:valAx>
        <c:axId val="67353600"/>
        <c:scaling>
          <c:orientation val="minMax"/>
          <c:max val="100"/>
          <c:min val="50"/>
        </c:scaling>
        <c:axPos val="l"/>
        <c:majorGridlines/>
        <c:numFmt formatCode="General" sourceLinked="1"/>
        <c:tickLblPos val="none"/>
        <c:crossAx val="6734348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Sheet1!$E$1</c:f>
              <c:strCache>
                <c:ptCount val="1"/>
                <c:pt idx="0">
                  <c:v>temperature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Sheet1!$D$2:$D$29</c:f>
              <c:numCache>
                <c:formatCode>General</c:formatCode>
                <c:ptCount val="28"/>
                <c:pt idx="0">
                  <c:v>110</c:v>
                </c:pt>
                <c:pt idx="1">
                  <c:v>2</c:v>
                </c:pt>
                <c:pt idx="2">
                  <c:v>5</c:v>
                </c:pt>
                <c:pt idx="3">
                  <c:v>82</c:v>
                </c:pt>
                <c:pt idx="4">
                  <c:v>65</c:v>
                </c:pt>
                <c:pt idx="5">
                  <c:v>79</c:v>
                </c:pt>
                <c:pt idx="6">
                  <c:v>66</c:v>
                </c:pt>
                <c:pt idx="7">
                  <c:v>80</c:v>
                </c:pt>
                <c:pt idx="8">
                  <c:v>71</c:v>
                </c:pt>
                <c:pt idx="9">
                  <c:v>50</c:v>
                </c:pt>
                <c:pt idx="10">
                  <c:v>20</c:v>
                </c:pt>
                <c:pt idx="11">
                  <c:v>17</c:v>
                </c:pt>
                <c:pt idx="12">
                  <c:v>7</c:v>
                </c:pt>
                <c:pt idx="13">
                  <c:v>3</c:v>
                </c:pt>
                <c:pt idx="14">
                  <c:v>6</c:v>
                </c:pt>
                <c:pt idx="15">
                  <c:v>23</c:v>
                </c:pt>
                <c:pt idx="16">
                  <c:v>35</c:v>
                </c:pt>
                <c:pt idx="17">
                  <c:v>40</c:v>
                </c:pt>
                <c:pt idx="18">
                  <c:v>54</c:v>
                </c:pt>
                <c:pt idx="19">
                  <c:v>97</c:v>
                </c:pt>
                <c:pt idx="20">
                  <c:v>95</c:v>
                </c:pt>
                <c:pt idx="21">
                  <c:v>99</c:v>
                </c:pt>
                <c:pt idx="22">
                  <c:v>50</c:v>
                </c:pt>
                <c:pt idx="23">
                  <c:v>40</c:v>
                </c:pt>
                <c:pt idx="24">
                  <c:v>88</c:v>
                </c:pt>
                <c:pt idx="25">
                  <c:v>91</c:v>
                </c:pt>
                <c:pt idx="26">
                  <c:v>85</c:v>
                </c:pt>
                <c:pt idx="27">
                  <c:v>106</c:v>
                </c:pt>
              </c:numCache>
            </c:numRef>
          </c:xVal>
          <c:yVal>
            <c:numRef>
              <c:f>Sheet1!$E$2:$E$29</c:f>
              <c:numCache>
                <c:formatCode>General</c:formatCode>
                <c:ptCount val="28"/>
                <c:pt idx="0">
                  <c:v>45</c:v>
                </c:pt>
                <c:pt idx="1">
                  <c:v>0</c:v>
                </c:pt>
                <c:pt idx="2">
                  <c:v>0</c:v>
                </c:pt>
                <c:pt idx="3">
                  <c:v>30</c:v>
                </c:pt>
                <c:pt idx="4">
                  <c:v>22</c:v>
                </c:pt>
                <c:pt idx="5">
                  <c:v>28</c:v>
                </c:pt>
                <c:pt idx="6">
                  <c:v>26</c:v>
                </c:pt>
                <c:pt idx="7">
                  <c:v>29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8</c:v>
                </c:pt>
                <c:pt idx="12">
                  <c:v>2</c:v>
                </c:pt>
                <c:pt idx="13">
                  <c:v>5</c:v>
                </c:pt>
                <c:pt idx="14">
                  <c:v>4</c:v>
                </c:pt>
                <c:pt idx="15">
                  <c:v>13</c:v>
                </c:pt>
                <c:pt idx="16">
                  <c:v>16</c:v>
                </c:pt>
                <c:pt idx="17">
                  <c:v>19</c:v>
                </c:pt>
                <c:pt idx="18">
                  <c:v>21</c:v>
                </c:pt>
                <c:pt idx="19">
                  <c:v>42</c:v>
                </c:pt>
                <c:pt idx="20">
                  <c:v>37</c:v>
                </c:pt>
                <c:pt idx="21">
                  <c:v>38</c:v>
                </c:pt>
                <c:pt idx="22">
                  <c:v>15</c:v>
                </c:pt>
                <c:pt idx="23">
                  <c:v>10</c:v>
                </c:pt>
                <c:pt idx="24">
                  <c:v>34</c:v>
                </c:pt>
                <c:pt idx="25">
                  <c:v>33</c:v>
                </c:pt>
                <c:pt idx="26">
                  <c:v>34</c:v>
                </c:pt>
                <c:pt idx="27">
                  <c:v>42</c:v>
                </c:pt>
              </c:numCache>
            </c:numRef>
          </c:yVal>
        </c:ser>
        <c:axId val="72346240"/>
        <c:axId val="73077888"/>
      </c:scatterChart>
      <c:valAx>
        <c:axId val="72346240"/>
        <c:scaling>
          <c:orientation val="minMax"/>
        </c:scaling>
        <c:axPos val="b"/>
        <c:numFmt formatCode="General" sourceLinked="1"/>
        <c:tickLblPos val="none"/>
        <c:crossAx val="73077888"/>
        <c:crosses val="autoZero"/>
        <c:crossBetween val="midCat"/>
      </c:valAx>
      <c:valAx>
        <c:axId val="73077888"/>
        <c:scaling>
          <c:orientation val="minMax"/>
        </c:scaling>
        <c:axPos val="l"/>
        <c:majorGridlines/>
        <c:numFmt formatCode="General" sourceLinked="1"/>
        <c:tickLblPos val="nextTo"/>
        <c:crossAx val="7234624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test mark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Sheet1!$A$2:$A$23</c:f>
              <c:numCache>
                <c:formatCode>General</c:formatCode>
                <c:ptCount val="22"/>
                <c:pt idx="0">
                  <c:v>150</c:v>
                </c:pt>
                <c:pt idx="1">
                  <c:v>130</c:v>
                </c:pt>
                <c:pt idx="2">
                  <c:v>120</c:v>
                </c:pt>
                <c:pt idx="3">
                  <c:v>100</c:v>
                </c:pt>
                <c:pt idx="4">
                  <c:v>180</c:v>
                </c:pt>
                <c:pt idx="5">
                  <c:v>300</c:v>
                </c:pt>
                <c:pt idx="6">
                  <c:v>250</c:v>
                </c:pt>
                <c:pt idx="7">
                  <c:v>290</c:v>
                </c:pt>
                <c:pt idx="8">
                  <c:v>215</c:v>
                </c:pt>
                <c:pt idx="9">
                  <c:v>240</c:v>
                </c:pt>
                <c:pt idx="10">
                  <c:v>174</c:v>
                </c:pt>
                <c:pt idx="11">
                  <c:v>243</c:v>
                </c:pt>
                <c:pt idx="12">
                  <c:v>175</c:v>
                </c:pt>
                <c:pt idx="13">
                  <c:v>111</c:v>
                </c:pt>
                <c:pt idx="14">
                  <c:v>222</c:v>
                </c:pt>
                <c:pt idx="15">
                  <c:v>283</c:v>
                </c:pt>
                <c:pt idx="16">
                  <c:v>138</c:v>
                </c:pt>
                <c:pt idx="17">
                  <c:v>184</c:v>
                </c:pt>
                <c:pt idx="18">
                  <c:v>183</c:v>
                </c:pt>
                <c:pt idx="19">
                  <c:v>236</c:v>
                </c:pt>
                <c:pt idx="20">
                  <c:v>239</c:v>
                </c:pt>
                <c:pt idx="21">
                  <c:v>230</c:v>
                </c:pt>
              </c:numCache>
            </c:numRef>
          </c:xVal>
          <c:yVal>
            <c:numRef>
              <c:f>Sheet1!$B$2:$B$23</c:f>
              <c:numCache>
                <c:formatCode>General</c:formatCode>
                <c:ptCount val="22"/>
                <c:pt idx="0">
                  <c:v>50</c:v>
                </c:pt>
                <c:pt idx="1">
                  <c:v>55</c:v>
                </c:pt>
                <c:pt idx="2">
                  <c:v>95</c:v>
                </c:pt>
                <c:pt idx="3">
                  <c:v>92</c:v>
                </c:pt>
                <c:pt idx="4">
                  <c:v>90</c:v>
                </c:pt>
                <c:pt idx="5">
                  <c:v>75</c:v>
                </c:pt>
                <c:pt idx="6">
                  <c:v>62</c:v>
                </c:pt>
                <c:pt idx="7">
                  <c:v>63</c:v>
                </c:pt>
                <c:pt idx="8">
                  <c:v>70</c:v>
                </c:pt>
                <c:pt idx="9">
                  <c:v>58</c:v>
                </c:pt>
                <c:pt idx="10">
                  <c:v>86</c:v>
                </c:pt>
                <c:pt idx="11">
                  <c:v>82</c:v>
                </c:pt>
                <c:pt idx="12">
                  <c:v>65</c:v>
                </c:pt>
                <c:pt idx="13">
                  <c:v>59</c:v>
                </c:pt>
                <c:pt idx="14">
                  <c:v>56</c:v>
                </c:pt>
                <c:pt idx="15">
                  <c:v>73</c:v>
                </c:pt>
                <c:pt idx="16">
                  <c:v>84</c:v>
                </c:pt>
                <c:pt idx="17">
                  <c:v>55</c:v>
                </c:pt>
                <c:pt idx="18">
                  <c:v>80</c:v>
                </c:pt>
                <c:pt idx="19">
                  <c:v>55</c:v>
                </c:pt>
                <c:pt idx="20">
                  <c:v>70</c:v>
                </c:pt>
                <c:pt idx="21">
                  <c:v>94</c:v>
                </c:pt>
              </c:numCache>
            </c:numRef>
          </c:yVal>
        </c:ser>
        <c:axId val="86711680"/>
        <c:axId val="86742528"/>
      </c:scatterChart>
      <c:valAx>
        <c:axId val="86711680"/>
        <c:scaling>
          <c:orientation val="minMax"/>
          <c:max val="305"/>
          <c:min val="100"/>
        </c:scaling>
        <c:axPos val="b"/>
        <c:numFmt formatCode="General" sourceLinked="1"/>
        <c:tickLblPos val="none"/>
        <c:crossAx val="86742528"/>
        <c:crosses val="autoZero"/>
        <c:crossBetween val="midCat"/>
      </c:valAx>
      <c:valAx>
        <c:axId val="86742528"/>
        <c:scaling>
          <c:orientation val="minMax"/>
          <c:max val="110"/>
          <c:min val="45"/>
        </c:scaling>
        <c:axPos val="l"/>
        <c:majorGridlines/>
        <c:numFmt formatCode="General" sourceLinked="1"/>
        <c:tickLblPos val="none"/>
        <c:crossAx val="8671168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0033AE-47D7-463F-BFDE-A4D9AD1D007A}" type="datetimeFigureOut">
              <a:rPr lang="en-CA" smtClean="0"/>
              <a:pPr/>
              <a:t>28/10/2010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5EB8736-5A6B-46B4-AF58-AE22581E729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Inferring and Evaluating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Pretend you are a Scout for the Oshawa Generals</a:t>
            </a:r>
          </a:p>
          <a:p>
            <a:endParaRPr lang="en-US" dirty="0" smtClean="0"/>
          </a:p>
          <a:p>
            <a:r>
              <a:rPr lang="en-US" dirty="0" smtClean="0"/>
              <a:t>If you wanted to acquire a new forward for your team, what criteria would you use to suggest the best player for your team?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Decisions from Data/Statistics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 groups of 3 or 4</a:t>
            </a:r>
          </a:p>
          <a:p>
            <a:endParaRPr lang="en-US" dirty="0" smtClean="0"/>
          </a:p>
          <a:p>
            <a:r>
              <a:rPr lang="en-US" dirty="0" smtClean="0"/>
              <a:t>Which student would you choose to be on an Aim for the Top quiz team?</a:t>
            </a:r>
          </a:p>
          <a:p>
            <a:pPr lvl="1"/>
            <a:r>
              <a:rPr lang="en-US" dirty="0" smtClean="0"/>
              <a:t>Suresh</a:t>
            </a:r>
          </a:p>
          <a:p>
            <a:pPr lvl="1"/>
            <a:r>
              <a:rPr lang="en-US" dirty="0" smtClean="0"/>
              <a:t>Marco</a:t>
            </a:r>
          </a:p>
          <a:p>
            <a:pPr lvl="1"/>
            <a:r>
              <a:rPr lang="en-US" dirty="0" err="1" smtClean="0"/>
              <a:t>Nella</a:t>
            </a:r>
            <a:endParaRPr lang="en-US" dirty="0" smtClean="0"/>
          </a:p>
          <a:p>
            <a:pPr lvl="1"/>
            <a:r>
              <a:rPr lang="en-US" dirty="0" smtClean="0"/>
              <a:t>Yoko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Give reasons for your choice.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marks</a:t>
            </a:r>
          </a:p>
          <a:p>
            <a:r>
              <a:rPr lang="en-US" dirty="0" smtClean="0"/>
              <a:t>Highest marks</a:t>
            </a:r>
          </a:p>
          <a:p>
            <a:r>
              <a:rPr lang="en-US" dirty="0" smtClean="0"/>
              <a:t>Other factors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if it was just a Math quiz team?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consider?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Amy’s conclusion fair to say that boys drink more hot chocolate than girls?</a:t>
            </a:r>
          </a:p>
          <a:p>
            <a:endParaRPr lang="en-US" dirty="0" smtClean="0"/>
          </a:p>
          <a:p>
            <a:r>
              <a:rPr lang="en-US" dirty="0" smtClean="0"/>
              <a:t>Is Alice’s conclusion more convincing?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Marks against Hours Watching TV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Ice Cream Sales against Temperature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Marks against Height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348</TotalTime>
  <Words>132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Inferring and Evaluating</vt:lpstr>
      <vt:lpstr>Decisions from Data/Statistics</vt:lpstr>
      <vt:lpstr>Explore</vt:lpstr>
      <vt:lpstr>Did you consider?</vt:lpstr>
      <vt:lpstr>Connect</vt:lpstr>
      <vt:lpstr>Test Marks against Hours Watching TV</vt:lpstr>
      <vt:lpstr>Ice Cream Sales against Temperature</vt:lpstr>
      <vt:lpstr>Test Marks against Height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Inferring and Evaluating</dc:title>
  <dc:creator>Mobile</dc:creator>
  <cp:lastModifiedBy>Mobile</cp:lastModifiedBy>
  <cp:revision>3</cp:revision>
  <dcterms:created xsi:type="dcterms:W3CDTF">2010-10-28T13:07:29Z</dcterms:created>
  <dcterms:modified xsi:type="dcterms:W3CDTF">2010-10-28T18:56:41Z</dcterms:modified>
</cp:coreProperties>
</file>